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Poppins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PoppinsSemiBold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oppinsSemiBold-italic.fntdata"/><Relationship Id="rId25" Type="http://schemas.openxmlformats.org/officeDocument/2006/relationships/font" Target="fonts/PoppinsSemiBold-bold.fntdata"/><Relationship Id="rId27" Type="http://schemas.openxmlformats.org/officeDocument/2006/relationships/font" Target="fonts/Poppins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899f39fa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899f39fa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99f39fb25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899f39fb25_5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9a047b971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89a047b971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9a047b97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9a047b97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99f39fb25_5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899f39fb25_5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99f39fb2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899f39fb25_1_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9b5f2156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9b5f2156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99f39fa1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899f39fa15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99f39fa1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899f39fa15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99f39fa1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899f39fa15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9f39fa1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899f39fa1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99f39fb25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899f39fb25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99f39fb25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899f39fb25_5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6.png"/><Relationship Id="rId8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chartjs.org/" TargetMode="External"/><Relationship Id="rId4" Type="http://schemas.openxmlformats.org/officeDocument/2006/relationships/hyperlink" Target="https://www.chartjs.org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hyperlink" Target="http://127.0.0.1:5000/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5.jpg"/><Relationship Id="rId7" Type="http://schemas.openxmlformats.org/officeDocument/2006/relationships/image" Target="../media/image21.png"/><Relationship Id="rId8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17.png"/><Relationship Id="rId21" Type="http://schemas.openxmlformats.org/officeDocument/2006/relationships/image" Target="../media/image18.png"/><Relationship Id="rId13" Type="http://schemas.openxmlformats.org/officeDocument/2006/relationships/image" Target="../media/image12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27.png"/><Relationship Id="rId15" Type="http://schemas.openxmlformats.org/officeDocument/2006/relationships/image" Target="../media/image5.png"/><Relationship Id="rId14" Type="http://schemas.openxmlformats.org/officeDocument/2006/relationships/image" Target="../media/image11.png"/><Relationship Id="rId17" Type="http://schemas.openxmlformats.org/officeDocument/2006/relationships/image" Target="../media/image6.png"/><Relationship Id="rId16" Type="http://schemas.openxmlformats.org/officeDocument/2006/relationships/image" Target="../media/image16.png"/><Relationship Id="rId5" Type="http://schemas.openxmlformats.org/officeDocument/2006/relationships/image" Target="../media/image13.png"/><Relationship Id="rId19" Type="http://schemas.openxmlformats.org/officeDocument/2006/relationships/image" Target="../media/image14.png"/><Relationship Id="rId6" Type="http://schemas.openxmlformats.org/officeDocument/2006/relationships/image" Target="../media/image20.png"/><Relationship Id="rId18" Type="http://schemas.openxmlformats.org/officeDocument/2006/relationships/image" Target="../media/image4.png"/><Relationship Id="rId7" Type="http://schemas.openxmlformats.org/officeDocument/2006/relationships/image" Target="../media/image19.jp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hyperlink" Target="https://www1.nyc.gov/site/doh/covid/covid-19-data-boroughs.page" TargetMode="External"/><Relationship Id="rId7" Type="http://schemas.openxmlformats.org/officeDocument/2006/relationships/hyperlink" Target="https://data.cityofnewyork.us/Social-Services/NYPD/fjn5-bxw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30"/>
            <a:ext cx="9144003" cy="512564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/>
        </p:nvSpPr>
        <p:spPr>
          <a:xfrm>
            <a:off x="3573249" y="305350"/>
            <a:ext cx="47829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Covid</a:t>
            </a:r>
            <a:r>
              <a:rPr lang="en-GB" sz="4200">
                <a:solidFill>
                  <a:srgbClr val="3F3F3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r>
              <a:rPr lang="en-GB" sz="42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Criminals</a:t>
            </a:r>
            <a:endParaRPr sz="4200">
              <a:solidFill>
                <a:schemeClr val="accen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3612575" y="928800"/>
            <a:ext cx="253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PROJECT</a:t>
            </a:r>
            <a:endParaRPr sz="4200"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3707825" y="1508950"/>
            <a:ext cx="2206200" cy="534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Covid Criminals Team Presents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5160825" y="-60625"/>
            <a:ext cx="3402900" cy="3454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 txBox="1"/>
          <p:nvPr/>
        </p:nvSpPr>
        <p:spPr>
          <a:xfrm>
            <a:off x="505700" y="376075"/>
            <a:ext cx="3139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Front-end 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7" name="Google Shape;267;p24"/>
          <p:cNvSpPr txBox="1"/>
          <p:nvPr/>
        </p:nvSpPr>
        <p:spPr>
          <a:xfrm>
            <a:off x="581900" y="2052925"/>
            <a:ext cx="40680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All JSON data called from Flask API using D3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Plots, charts, maps and dropdowns </a:t>
            </a: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created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Leaflet, plotly, Geojson libraries utilized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Finalized styling via CSS  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4"/>
          <p:cNvSpPr txBox="1"/>
          <p:nvPr/>
        </p:nvSpPr>
        <p:spPr>
          <a:xfrm>
            <a:off x="592300" y="874575"/>
            <a:ext cx="22134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Java Script, HTML, CSS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9" name="Google Shape;269;p24"/>
          <p:cNvSpPr txBox="1"/>
          <p:nvPr/>
        </p:nvSpPr>
        <p:spPr>
          <a:xfrm>
            <a:off x="510875" y="302380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4"/>
          <p:cNvSpPr txBox="1"/>
          <p:nvPr/>
        </p:nvSpPr>
        <p:spPr>
          <a:xfrm>
            <a:off x="511000" y="3592550"/>
            <a:ext cx="4511400" cy="534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Dan said so!</a:t>
            </a:r>
            <a:endParaRPr b="1" sz="3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510875" y="1522113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24"/>
          <p:cNvPicPr preferRelativeResize="0"/>
          <p:nvPr/>
        </p:nvPicPr>
        <p:blipFill rotWithShape="1">
          <a:blip r:embed="rId3">
            <a:alphaModFix/>
          </a:blip>
          <a:srcRect b="0" l="5404" r="47563" t="0"/>
          <a:stretch/>
        </p:blipFill>
        <p:spPr>
          <a:xfrm>
            <a:off x="5160825" y="0"/>
            <a:ext cx="1538926" cy="1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 rotWithShape="1">
          <a:blip r:embed="rId4">
            <a:alphaModFix/>
          </a:blip>
          <a:srcRect b="68805" l="0" r="0" t="0"/>
          <a:stretch/>
        </p:blipFill>
        <p:spPr>
          <a:xfrm>
            <a:off x="5160975" y="1227076"/>
            <a:ext cx="3402899" cy="885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4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7" name="Google Shape;277;p24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24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2E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511007" y="4321800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was it difficult?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3" name="Google Shape;283;p24"/>
          <p:cNvSpPr txBox="1"/>
          <p:nvPr/>
        </p:nvSpPr>
        <p:spPr>
          <a:xfrm>
            <a:off x="511150" y="4675025"/>
            <a:ext cx="4511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Beyond words! 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4"/>
          <p:cNvPicPr preferRelativeResize="0"/>
          <p:nvPr/>
        </p:nvPicPr>
        <p:blipFill rotWithShape="1">
          <a:blip r:embed="rId5">
            <a:alphaModFix/>
          </a:blip>
          <a:srcRect b="0" l="34039" r="32084" t="0"/>
          <a:stretch/>
        </p:blipFill>
        <p:spPr>
          <a:xfrm>
            <a:off x="6637000" y="0"/>
            <a:ext cx="886784" cy="1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 rotWithShape="1">
          <a:blip r:embed="rId6">
            <a:alphaModFix/>
          </a:blip>
          <a:srcRect b="0" l="7419" r="58765" t="0"/>
          <a:stretch/>
        </p:blipFill>
        <p:spPr>
          <a:xfrm>
            <a:off x="7457215" y="0"/>
            <a:ext cx="1106510" cy="12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 rotWithShape="1">
          <a:blip r:embed="rId7">
            <a:alphaModFix/>
          </a:blip>
          <a:srcRect b="65899" l="0" r="0" t="0"/>
          <a:stretch/>
        </p:blipFill>
        <p:spPr>
          <a:xfrm>
            <a:off x="5160975" y="2112975"/>
            <a:ext cx="3402902" cy="91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8">
            <a:alphaModFix/>
          </a:blip>
          <a:srcRect b="80115" l="0" r="0" t="0"/>
          <a:stretch/>
        </p:blipFill>
        <p:spPr>
          <a:xfrm>
            <a:off x="5160825" y="2767975"/>
            <a:ext cx="3402902" cy="62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6200" y="2773950"/>
            <a:ext cx="2540175" cy="21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5160825" y="33075"/>
            <a:ext cx="3402900" cy="3402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 txBox="1"/>
          <p:nvPr/>
        </p:nvSpPr>
        <p:spPr>
          <a:xfrm>
            <a:off x="505700" y="376075"/>
            <a:ext cx="31395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Front end</a:t>
            </a:r>
            <a:endParaRPr sz="2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581900" y="2052925"/>
            <a:ext cx="40680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Polar Area chart created to show proportions of COVID cases with a scale of value for context 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592300" y="874575"/>
            <a:ext cx="20154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CHART.JS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10875" y="358485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5"/>
          <p:cNvSpPr txBox="1"/>
          <p:nvPr/>
        </p:nvSpPr>
        <p:spPr>
          <a:xfrm>
            <a:off x="510875" y="4153600"/>
            <a:ext cx="4511400" cy="885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Created to explore the functionalities of another JS library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5"/>
          <p:cNvSpPr txBox="1"/>
          <p:nvPr/>
        </p:nvSpPr>
        <p:spPr>
          <a:xfrm>
            <a:off x="510875" y="1522113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5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1" name="Google Shape;301;p25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3" name="Google Shape;303;p25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5" name="Google Shape;305;p25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7" name="Google Shape;307;p25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8" name="Google Shape;308;p25"/>
          <p:cNvSpPr txBox="1"/>
          <p:nvPr/>
        </p:nvSpPr>
        <p:spPr>
          <a:xfrm>
            <a:off x="5160832" y="3522550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</a:t>
            </a: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was it difficult?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9" name="Google Shape;309;p25"/>
          <p:cNvSpPr txBox="1"/>
          <p:nvPr/>
        </p:nvSpPr>
        <p:spPr>
          <a:xfrm>
            <a:off x="5160975" y="3880925"/>
            <a:ext cx="3402900" cy="11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had trouble deleting the initial data layer and updating the chart with new data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592300" y="49525"/>
            <a:ext cx="2015400" cy="37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Extra JS Library</a:t>
            </a:r>
            <a:endParaRPr sz="19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1" name="Google Shape;311;p25"/>
          <p:cNvSpPr txBox="1"/>
          <p:nvPr/>
        </p:nvSpPr>
        <p:spPr>
          <a:xfrm>
            <a:off x="592300" y="1216650"/>
            <a:ext cx="4368000" cy="24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chartjs.org</a:t>
            </a:r>
            <a:endParaRPr sz="1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850" y="892275"/>
            <a:ext cx="250200" cy="2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5"/>
          <p:cNvPicPr preferRelativeResize="0"/>
          <p:nvPr/>
        </p:nvPicPr>
        <p:blipFill rotWithShape="1">
          <a:blip r:embed="rId6">
            <a:alphaModFix/>
          </a:blip>
          <a:srcRect b="0" l="34841" r="34531" t="8567"/>
          <a:stretch/>
        </p:blipFill>
        <p:spPr>
          <a:xfrm>
            <a:off x="6335375" y="76750"/>
            <a:ext cx="1032525" cy="12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5"/>
          <p:cNvPicPr preferRelativeResize="0"/>
          <p:nvPr/>
        </p:nvPicPr>
        <p:blipFill rotWithShape="1">
          <a:blip r:embed="rId7">
            <a:alphaModFix/>
          </a:blip>
          <a:srcRect b="0" l="0" r="0" t="12388"/>
          <a:stretch/>
        </p:blipFill>
        <p:spPr>
          <a:xfrm>
            <a:off x="5591981" y="1465651"/>
            <a:ext cx="2540589" cy="19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6"/>
          <p:cNvSpPr txBox="1"/>
          <p:nvPr/>
        </p:nvSpPr>
        <p:spPr>
          <a:xfrm>
            <a:off x="2288328" y="338600"/>
            <a:ext cx="3372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Application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3525" l="5704" r="4172" t="4172"/>
          <a:stretch/>
        </p:blipFill>
        <p:spPr>
          <a:xfrm>
            <a:off x="7388050" y="152400"/>
            <a:ext cx="1452127" cy="106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6">
            <a:hlinkClick r:id="rId4"/>
          </p:cNvPr>
          <p:cNvSpPr txBox="1"/>
          <p:nvPr/>
        </p:nvSpPr>
        <p:spPr>
          <a:xfrm>
            <a:off x="4290163" y="4481925"/>
            <a:ext cx="25821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Let’s see the project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22" name="Google Shape;322;p26"/>
          <p:cNvGrpSpPr/>
          <p:nvPr/>
        </p:nvGrpSpPr>
        <p:grpSpPr>
          <a:xfrm>
            <a:off x="2230050" y="1319675"/>
            <a:ext cx="6702350" cy="3021489"/>
            <a:chOff x="2242700" y="1214275"/>
            <a:chExt cx="6702350" cy="3021489"/>
          </a:xfrm>
        </p:grpSpPr>
        <p:pic>
          <p:nvPicPr>
            <p:cNvPr id="323" name="Google Shape;32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42700" y="1214275"/>
              <a:ext cx="6702350" cy="3021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6"/>
            <p:cNvSpPr/>
            <p:nvPr/>
          </p:nvSpPr>
          <p:spPr>
            <a:xfrm>
              <a:off x="3462275" y="1334275"/>
              <a:ext cx="889200" cy="440700"/>
            </a:xfrm>
            <a:prstGeom prst="rect">
              <a:avLst/>
            </a:prstGeom>
            <a:solidFill>
              <a:srgbClr val="1155CC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FFFF"/>
                  </a:solidFill>
                </a:rPr>
                <a:t>High Covid-19</a:t>
              </a:r>
              <a:endParaRPr b="1"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solidFill>
                    <a:srgbClr val="FFFFFF"/>
                  </a:solidFill>
                </a:rPr>
                <a:t>Low Crime</a:t>
              </a:r>
              <a:endParaRPr b="1" sz="800">
                <a:solidFill>
                  <a:srgbClr val="FFFFFF"/>
                </a:solidFill>
              </a:endParaRPr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6932850" y="1334275"/>
              <a:ext cx="889200" cy="4407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800">
                  <a:solidFill>
                    <a:srgbClr val="FFFFFF"/>
                  </a:solidFill>
                </a:rPr>
                <a:t>High Crime</a:t>
              </a:r>
              <a:endParaRPr b="1" sz="8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GB" sz="800">
                  <a:solidFill>
                    <a:srgbClr val="FFFFFF"/>
                  </a:solidFill>
                </a:rPr>
                <a:t>Low  Covid-19</a:t>
              </a:r>
              <a:endParaRPr b="1" sz="800">
                <a:solidFill>
                  <a:srgbClr val="FFFFFF"/>
                </a:solidFill>
              </a:endParaRPr>
            </a:p>
          </p:txBody>
        </p:sp>
        <p:cxnSp>
          <p:nvCxnSpPr>
            <p:cNvPr id="326" name="Google Shape;326;p26"/>
            <p:cNvCxnSpPr>
              <a:stCxn id="324" idx="2"/>
            </p:cNvCxnSpPr>
            <p:nvPr/>
          </p:nvCxnSpPr>
          <p:spPr>
            <a:xfrm>
              <a:off x="3906875" y="1774975"/>
              <a:ext cx="862500" cy="1812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27" name="Google Shape;327;p26"/>
            <p:cNvCxnSpPr>
              <a:stCxn id="325" idx="2"/>
            </p:cNvCxnSpPr>
            <p:nvPr/>
          </p:nvCxnSpPr>
          <p:spPr>
            <a:xfrm flipH="1">
              <a:off x="6932850" y="1774975"/>
              <a:ext cx="444600" cy="2946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28" name="Google Shape;32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125" y="152400"/>
            <a:ext cx="1831499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6"/>
          <p:cNvPicPr preferRelativeResize="0"/>
          <p:nvPr/>
        </p:nvPicPr>
        <p:blipFill rotWithShape="1">
          <a:blip r:embed="rId7">
            <a:alphaModFix/>
          </a:blip>
          <a:srcRect b="13696" l="0" r="0" t="0"/>
          <a:stretch/>
        </p:blipFill>
        <p:spPr>
          <a:xfrm>
            <a:off x="542900" y="2538400"/>
            <a:ext cx="466775" cy="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350" y="225125"/>
            <a:ext cx="1267701" cy="67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/>
        </p:nvSpPr>
        <p:spPr>
          <a:xfrm>
            <a:off x="-100" y="4704850"/>
            <a:ext cx="91440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Thank you!</a:t>
            </a:r>
            <a:endParaRPr sz="16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6" name="Google Shape;3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574" y="892375"/>
            <a:ext cx="3517325" cy="351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7"/>
          <p:cNvSpPr txBox="1"/>
          <p:nvPr/>
        </p:nvSpPr>
        <p:spPr>
          <a:xfrm>
            <a:off x="0" y="307900"/>
            <a:ext cx="91440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Discussion Panel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/>
        </p:nvSpPr>
        <p:spPr>
          <a:xfrm>
            <a:off x="505700" y="376066"/>
            <a:ext cx="1981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Welcome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5" name="Google Shape;65;p16"/>
          <p:cNvSpPr txBox="1"/>
          <p:nvPr/>
        </p:nvSpPr>
        <p:spPr>
          <a:xfrm>
            <a:off x="505700" y="1707075"/>
            <a:ext cx="4559700" cy="23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Let’s visualize the relationship between</a:t>
            </a:r>
            <a:r>
              <a:rPr lang="en-GB" sz="24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 COVID-19 cases and </a:t>
            </a:r>
            <a:r>
              <a:rPr lang="en-GB" sz="24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criminal activities in New York City!</a:t>
            </a:r>
            <a:endParaRPr sz="24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6"/>
          <p:cNvPicPr preferRelativeResize="0"/>
          <p:nvPr/>
        </p:nvPicPr>
        <p:blipFill rotWithShape="1">
          <a:blip r:embed="rId3">
            <a:alphaModFix/>
          </a:blip>
          <a:srcRect b="15718" l="14786" r="15003" t="0"/>
          <a:stretch/>
        </p:blipFill>
        <p:spPr>
          <a:xfrm>
            <a:off x="5154001" y="1370225"/>
            <a:ext cx="3510376" cy="28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5207738" y="995850"/>
            <a:ext cx="3402900" cy="3151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7"/>
          <p:cNvGrpSpPr/>
          <p:nvPr/>
        </p:nvGrpSpPr>
        <p:grpSpPr>
          <a:xfrm>
            <a:off x="480049" y="1181100"/>
            <a:ext cx="1408120" cy="1279139"/>
            <a:chOff x="5160825" y="0"/>
            <a:chExt cx="3402900" cy="3091200"/>
          </a:xfrm>
        </p:grpSpPr>
        <p:pic>
          <p:nvPicPr>
            <p:cNvPr id="73" name="Google Shape;73;p17"/>
            <p:cNvPicPr preferRelativeResize="0"/>
            <p:nvPr/>
          </p:nvPicPr>
          <p:blipFill rotWithShape="1">
            <a:blip r:embed="rId3">
              <a:alphaModFix/>
            </a:blip>
            <a:srcRect b="18870" l="12551" r="12333" t="0"/>
            <a:stretch/>
          </p:blipFill>
          <p:spPr>
            <a:xfrm>
              <a:off x="5208044" y="584700"/>
              <a:ext cx="3308472" cy="2382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Google Shape;74;p17"/>
            <p:cNvSpPr/>
            <p:nvPr/>
          </p:nvSpPr>
          <p:spPr>
            <a:xfrm>
              <a:off x="5160825" y="0"/>
              <a:ext cx="3402900" cy="3091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2860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" name="Google Shape;7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96025" y="426572"/>
              <a:ext cx="1591500" cy="270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66350" y="319722"/>
              <a:ext cx="1660924" cy="411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" name="Google Shape;77;p17"/>
          <p:cNvGrpSpPr/>
          <p:nvPr/>
        </p:nvGrpSpPr>
        <p:grpSpPr>
          <a:xfrm>
            <a:off x="2116762" y="1181075"/>
            <a:ext cx="1408200" cy="1279200"/>
            <a:chOff x="2143149" y="495275"/>
            <a:chExt cx="1408200" cy="1279200"/>
          </a:xfrm>
        </p:grpSpPr>
        <p:pic>
          <p:nvPicPr>
            <p:cNvPr id="78" name="Google Shape;78;p17"/>
            <p:cNvPicPr preferRelativeResize="0"/>
            <p:nvPr/>
          </p:nvPicPr>
          <p:blipFill rotWithShape="1">
            <a:blip r:embed="rId6">
              <a:alphaModFix/>
            </a:blip>
            <a:srcRect b="4439" l="18109" r="17490" t="10993"/>
            <a:stretch/>
          </p:blipFill>
          <p:spPr>
            <a:xfrm>
              <a:off x="2143175" y="495300"/>
              <a:ext cx="1408126" cy="12668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7"/>
            <p:cNvSpPr/>
            <p:nvPr/>
          </p:nvSpPr>
          <p:spPr>
            <a:xfrm>
              <a:off x="2143149" y="495275"/>
              <a:ext cx="1408200" cy="1279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7"/>
          <p:cNvGrpSpPr/>
          <p:nvPr/>
        </p:nvGrpSpPr>
        <p:grpSpPr>
          <a:xfrm>
            <a:off x="3829763" y="1181075"/>
            <a:ext cx="1408212" cy="1279200"/>
            <a:chOff x="3618000" y="489150"/>
            <a:chExt cx="1408212" cy="1279200"/>
          </a:xfrm>
        </p:grpSpPr>
        <p:pic>
          <p:nvPicPr>
            <p:cNvPr id="81" name="Google Shape;81;p17"/>
            <p:cNvPicPr preferRelativeResize="0"/>
            <p:nvPr/>
          </p:nvPicPr>
          <p:blipFill rotWithShape="1">
            <a:blip r:embed="rId7">
              <a:alphaModFix/>
            </a:blip>
            <a:srcRect b="67892" l="6416" r="6755" t="0"/>
            <a:stretch/>
          </p:blipFill>
          <p:spPr>
            <a:xfrm>
              <a:off x="3618000" y="501450"/>
              <a:ext cx="1408200" cy="1266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7"/>
            <p:cNvSpPr/>
            <p:nvPr/>
          </p:nvSpPr>
          <p:spPr>
            <a:xfrm>
              <a:off x="3618012" y="489150"/>
              <a:ext cx="1408200" cy="1279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" name="Google Shape;83;p17"/>
          <p:cNvGrpSpPr/>
          <p:nvPr/>
        </p:nvGrpSpPr>
        <p:grpSpPr>
          <a:xfrm>
            <a:off x="5542774" y="1181075"/>
            <a:ext cx="1408200" cy="1279200"/>
            <a:chOff x="5092862" y="489150"/>
            <a:chExt cx="1408200" cy="1279200"/>
          </a:xfrm>
        </p:grpSpPr>
        <p:pic>
          <p:nvPicPr>
            <p:cNvPr id="84" name="Google Shape;84;p17"/>
            <p:cNvPicPr preferRelativeResize="0"/>
            <p:nvPr/>
          </p:nvPicPr>
          <p:blipFill rotWithShape="1">
            <a:blip r:embed="rId8">
              <a:alphaModFix/>
            </a:blip>
            <a:srcRect b="0" l="705" r="50661" t="0"/>
            <a:stretch/>
          </p:blipFill>
          <p:spPr>
            <a:xfrm>
              <a:off x="5200469" y="1344624"/>
              <a:ext cx="1192960" cy="3881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17"/>
            <p:cNvPicPr preferRelativeResize="0"/>
            <p:nvPr/>
          </p:nvPicPr>
          <p:blipFill rotWithShape="1">
            <a:blip r:embed="rId9">
              <a:alphaModFix/>
            </a:blip>
            <a:srcRect b="34434" l="23498" r="38380" t="12817"/>
            <a:stretch/>
          </p:blipFill>
          <p:spPr>
            <a:xfrm>
              <a:off x="5272484" y="524692"/>
              <a:ext cx="1048933" cy="907148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6" name="Google Shape;86;p17"/>
            <p:cNvSpPr/>
            <p:nvPr/>
          </p:nvSpPr>
          <p:spPr>
            <a:xfrm>
              <a:off x="5092862" y="489150"/>
              <a:ext cx="1408200" cy="1279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17"/>
          <p:cNvGrpSpPr/>
          <p:nvPr/>
        </p:nvGrpSpPr>
        <p:grpSpPr>
          <a:xfrm>
            <a:off x="7255774" y="1181075"/>
            <a:ext cx="1408200" cy="1279200"/>
            <a:chOff x="6567712" y="489150"/>
            <a:chExt cx="1408200" cy="1279200"/>
          </a:xfrm>
        </p:grpSpPr>
        <p:pic>
          <p:nvPicPr>
            <p:cNvPr id="88" name="Google Shape;88;p17"/>
            <p:cNvPicPr preferRelativeResize="0"/>
            <p:nvPr/>
          </p:nvPicPr>
          <p:blipFill rotWithShape="1">
            <a:blip r:embed="rId10">
              <a:alphaModFix/>
            </a:blip>
            <a:srcRect b="50772" l="0" r="46831" t="0"/>
            <a:stretch/>
          </p:blipFill>
          <p:spPr>
            <a:xfrm>
              <a:off x="6649150" y="1009850"/>
              <a:ext cx="1245300" cy="720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950522" y="527050"/>
              <a:ext cx="642549" cy="4827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" name="Google Shape;90;p17"/>
            <p:cNvSpPr/>
            <p:nvPr/>
          </p:nvSpPr>
          <p:spPr>
            <a:xfrm>
              <a:off x="6567712" y="489150"/>
              <a:ext cx="1408200" cy="12792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7"/>
          <p:cNvSpPr txBox="1"/>
          <p:nvPr/>
        </p:nvSpPr>
        <p:spPr>
          <a:xfrm>
            <a:off x="480050" y="2519197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Sources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2116750" y="2519197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Preliminary Analysis 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3829775" y="2519197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Front-end planning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5542800" y="2519197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ETL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7255825" y="2519197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ETL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1374575" y="4548022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Flask App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020825" y="4548022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Java Script, HTML, CSS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667075" y="4548022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CHART.JS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284975" y="4548022"/>
            <a:ext cx="1408200" cy="38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Final Application</a:t>
            </a:r>
            <a:endParaRPr sz="12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480050" y="376075"/>
            <a:ext cx="65874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project workflow in one glance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cxnSp>
        <p:nvCxnSpPr>
          <p:cNvPr id="101" name="Google Shape;101;p17"/>
          <p:cNvCxnSpPr>
            <a:stCxn id="74" idx="3"/>
            <a:endCxn id="79" idx="1"/>
          </p:cNvCxnSpPr>
          <p:nvPr/>
        </p:nvCxnSpPr>
        <p:spPr>
          <a:xfrm>
            <a:off x="1888169" y="1820669"/>
            <a:ext cx="2286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7"/>
          <p:cNvCxnSpPr>
            <a:stCxn id="79" idx="3"/>
            <a:endCxn id="82" idx="1"/>
          </p:cNvCxnSpPr>
          <p:nvPr/>
        </p:nvCxnSpPr>
        <p:spPr>
          <a:xfrm>
            <a:off x="3524962" y="1820675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82" idx="3"/>
            <a:endCxn id="86" idx="1"/>
          </p:cNvCxnSpPr>
          <p:nvPr/>
        </p:nvCxnSpPr>
        <p:spPr>
          <a:xfrm>
            <a:off x="5237974" y="1820675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7"/>
          <p:cNvCxnSpPr>
            <a:stCxn id="86" idx="3"/>
            <a:endCxn id="90" idx="1"/>
          </p:cNvCxnSpPr>
          <p:nvPr/>
        </p:nvCxnSpPr>
        <p:spPr>
          <a:xfrm>
            <a:off x="6950974" y="1820675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5" name="Google Shape;105;p17"/>
          <p:cNvGrpSpPr/>
          <p:nvPr/>
        </p:nvGrpSpPr>
        <p:grpSpPr>
          <a:xfrm>
            <a:off x="1374575" y="3208500"/>
            <a:ext cx="6318612" cy="1279200"/>
            <a:chOff x="1488675" y="3208500"/>
            <a:chExt cx="6318612" cy="1279200"/>
          </a:xfrm>
        </p:grpSpPr>
        <p:grpSp>
          <p:nvGrpSpPr>
            <p:cNvPr id="106" name="Google Shape;106;p17"/>
            <p:cNvGrpSpPr/>
            <p:nvPr/>
          </p:nvGrpSpPr>
          <p:grpSpPr>
            <a:xfrm>
              <a:off x="3125487" y="3208500"/>
              <a:ext cx="1408200" cy="1279200"/>
              <a:chOff x="2143162" y="1932150"/>
              <a:chExt cx="1408200" cy="1279200"/>
            </a:xfrm>
          </p:grpSpPr>
          <p:sp>
            <p:nvSpPr>
              <p:cNvPr id="107" name="Google Shape;107;p17"/>
              <p:cNvSpPr/>
              <p:nvPr/>
            </p:nvSpPr>
            <p:spPr>
              <a:xfrm>
                <a:off x="2143162" y="1932150"/>
                <a:ext cx="1408200" cy="12792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8" name="Google Shape;108;p17"/>
              <p:cNvPicPr preferRelativeResize="0"/>
              <p:nvPr/>
            </p:nvPicPr>
            <p:blipFill rotWithShape="1">
              <a:blip r:embed="rId12">
                <a:alphaModFix/>
              </a:blip>
              <a:srcRect b="0" l="5404" r="47563" t="0"/>
              <a:stretch/>
            </p:blipFill>
            <p:spPr>
              <a:xfrm>
                <a:off x="2143175" y="1932150"/>
                <a:ext cx="636780" cy="5077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" name="Google Shape;109;p17"/>
              <p:cNvPicPr preferRelativeResize="0"/>
              <p:nvPr/>
            </p:nvPicPr>
            <p:blipFill rotWithShape="1">
              <a:blip r:embed="rId13">
                <a:alphaModFix/>
              </a:blip>
              <a:srcRect b="68805" l="0" r="0" t="0"/>
              <a:stretch/>
            </p:blipFill>
            <p:spPr>
              <a:xfrm>
                <a:off x="2143237" y="2439895"/>
                <a:ext cx="1408055" cy="3665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7"/>
              <p:cNvPicPr preferRelativeResize="0"/>
              <p:nvPr/>
            </p:nvPicPr>
            <p:blipFill rotWithShape="1">
              <a:blip r:embed="rId14">
                <a:alphaModFix/>
              </a:blip>
              <a:srcRect b="0" l="34039" r="32084" t="0"/>
              <a:stretch/>
            </p:blipFill>
            <p:spPr>
              <a:xfrm>
                <a:off x="2753989" y="1932150"/>
                <a:ext cx="366940" cy="5077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" name="Google Shape;111;p17"/>
              <p:cNvPicPr preferRelativeResize="0"/>
              <p:nvPr/>
            </p:nvPicPr>
            <p:blipFill rotWithShape="1">
              <a:blip r:embed="rId15">
                <a:alphaModFix/>
              </a:blip>
              <a:srcRect b="0" l="7419" r="58765" t="0"/>
              <a:stretch/>
            </p:blipFill>
            <p:spPr>
              <a:xfrm>
                <a:off x="3093380" y="1932150"/>
                <a:ext cx="457854" cy="5077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" name="Google Shape;112;p17"/>
              <p:cNvPicPr preferRelativeResize="0"/>
              <p:nvPr/>
            </p:nvPicPr>
            <p:blipFill rotWithShape="1">
              <a:blip r:embed="rId16">
                <a:alphaModFix/>
              </a:blip>
              <a:srcRect b="64877" l="0" r="0" t="0"/>
              <a:stretch/>
            </p:blipFill>
            <p:spPr>
              <a:xfrm>
                <a:off x="2143225" y="2806476"/>
                <a:ext cx="1408073" cy="3881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3" name="Google Shape;113;p17"/>
            <p:cNvGrpSpPr/>
            <p:nvPr/>
          </p:nvGrpSpPr>
          <p:grpSpPr>
            <a:xfrm>
              <a:off x="4762287" y="3208500"/>
              <a:ext cx="1408200" cy="1279200"/>
              <a:chOff x="3637037" y="1915450"/>
              <a:chExt cx="1408200" cy="1279200"/>
            </a:xfrm>
          </p:grpSpPr>
          <p:sp>
            <p:nvSpPr>
              <p:cNvPr id="114" name="Google Shape;114;p17"/>
              <p:cNvSpPr/>
              <p:nvPr/>
            </p:nvSpPr>
            <p:spPr>
              <a:xfrm>
                <a:off x="3637037" y="1915450"/>
                <a:ext cx="1408200" cy="12792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5" name="Google Shape;115;p17"/>
              <p:cNvPicPr preferRelativeResize="0"/>
              <p:nvPr/>
            </p:nvPicPr>
            <p:blipFill rotWithShape="1">
              <a:blip r:embed="rId17">
                <a:alphaModFix/>
              </a:blip>
              <a:srcRect b="0" l="34841" r="34531" t="8567"/>
              <a:stretch/>
            </p:blipFill>
            <p:spPr>
              <a:xfrm>
                <a:off x="4155638" y="1960775"/>
                <a:ext cx="363486" cy="4317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7"/>
              <p:cNvPicPr preferRelativeResize="0"/>
              <p:nvPr/>
            </p:nvPicPr>
            <p:blipFill rotWithShape="1">
              <a:blip r:embed="rId18">
                <a:alphaModFix/>
              </a:blip>
              <a:srcRect b="0" l="0" r="0" t="12388"/>
              <a:stretch/>
            </p:blipFill>
            <p:spPr>
              <a:xfrm>
                <a:off x="3893938" y="2449717"/>
                <a:ext cx="894375" cy="6830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7" name="Google Shape;117;p17"/>
            <p:cNvGrpSpPr/>
            <p:nvPr/>
          </p:nvGrpSpPr>
          <p:grpSpPr>
            <a:xfrm>
              <a:off x="6399075" y="3208500"/>
              <a:ext cx="1408212" cy="1279200"/>
              <a:chOff x="5092850" y="1915450"/>
              <a:chExt cx="1408212" cy="1279200"/>
            </a:xfrm>
          </p:grpSpPr>
          <p:sp>
            <p:nvSpPr>
              <p:cNvPr id="118" name="Google Shape;118;p17"/>
              <p:cNvSpPr/>
              <p:nvPr/>
            </p:nvSpPr>
            <p:spPr>
              <a:xfrm>
                <a:off x="5092862" y="1915450"/>
                <a:ext cx="1408200" cy="12792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19" name="Google Shape;119;p17"/>
              <p:cNvPicPr preferRelativeResize="0"/>
              <p:nvPr/>
            </p:nvPicPr>
            <p:blipFill rotWithShape="1">
              <a:blip r:embed="rId19">
                <a:alphaModFix/>
              </a:blip>
              <a:srcRect b="73237" l="0" r="0" t="0"/>
              <a:stretch/>
            </p:blipFill>
            <p:spPr>
              <a:xfrm>
                <a:off x="5092850" y="1915454"/>
                <a:ext cx="1408075" cy="1266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0" name="Google Shape;120;p17"/>
            <p:cNvGrpSpPr/>
            <p:nvPr/>
          </p:nvGrpSpPr>
          <p:grpSpPr>
            <a:xfrm>
              <a:off x="1488675" y="3208500"/>
              <a:ext cx="1408212" cy="1279200"/>
              <a:chOff x="649275" y="1932150"/>
              <a:chExt cx="1408212" cy="1279200"/>
            </a:xfrm>
          </p:grpSpPr>
          <p:pic>
            <p:nvPicPr>
              <p:cNvPr id="121" name="Google Shape;121;p17"/>
              <p:cNvPicPr preferRelativeResize="0"/>
              <p:nvPr/>
            </p:nvPicPr>
            <p:blipFill>
              <a:blip r:embed="rId20">
                <a:alphaModFix/>
              </a:blip>
              <a:stretch>
                <a:fillRect/>
              </a:stretch>
            </p:blipFill>
            <p:spPr>
              <a:xfrm>
                <a:off x="753398" y="1960776"/>
                <a:ext cx="1166947" cy="4566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2" name="Google Shape;122;p17"/>
              <p:cNvPicPr preferRelativeResize="0"/>
              <p:nvPr/>
            </p:nvPicPr>
            <p:blipFill rotWithShape="1">
              <a:blip r:embed="rId21">
                <a:alphaModFix/>
              </a:blip>
              <a:srcRect b="12288" l="0" r="0" t="0"/>
              <a:stretch/>
            </p:blipFill>
            <p:spPr>
              <a:xfrm>
                <a:off x="649275" y="2531824"/>
                <a:ext cx="1408124" cy="679527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23" name="Google Shape;123;p17"/>
              <p:cNvSpPr/>
              <p:nvPr/>
            </p:nvSpPr>
            <p:spPr>
              <a:xfrm>
                <a:off x="649287" y="1932150"/>
                <a:ext cx="1408200" cy="12792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24" name="Google Shape;124;p17"/>
            <p:cNvCxnSpPr/>
            <p:nvPr/>
          </p:nvCxnSpPr>
          <p:spPr>
            <a:xfrm>
              <a:off x="2896869" y="3848094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5" name="Google Shape;125;p17"/>
            <p:cNvCxnSpPr/>
            <p:nvPr/>
          </p:nvCxnSpPr>
          <p:spPr>
            <a:xfrm>
              <a:off x="4533669" y="3848094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6" name="Google Shape;126;p17"/>
            <p:cNvCxnSpPr/>
            <p:nvPr/>
          </p:nvCxnSpPr>
          <p:spPr>
            <a:xfrm>
              <a:off x="6170469" y="3848094"/>
              <a:ext cx="2286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127" name="Google Shape;127;p17"/>
          <p:cNvCxnSpPr>
            <a:stCxn id="90" idx="3"/>
            <a:endCxn id="123" idx="1"/>
          </p:cNvCxnSpPr>
          <p:nvPr/>
        </p:nvCxnSpPr>
        <p:spPr>
          <a:xfrm flipH="1">
            <a:off x="1374574" y="1820675"/>
            <a:ext cx="7289400" cy="2027400"/>
          </a:xfrm>
          <a:prstGeom prst="bentConnector5">
            <a:avLst>
              <a:gd fmla="val -3267" name="adj1"/>
              <a:gd fmla="val 59597" name="adj2"/>
              <a:gd fmla="val 103267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18870" l="12551" r="12333" t="0"/>
          <a:stretch/>
        </p:blipFill>
        <p:spPr>
          <a:xfrm>
            <a:off x="5208044" y="584700"/>
            <a:ext cx="3308472" cy="2382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/>
          <p:nvPr/>
        </p:nvSpPr>
        <p:spPr>
          <a:xfrm>
            <a:off x="5160825" y="0"/>
            <a:ext cx="3402900" cy="3091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505700" y="376066"/>
            <a:ext cx="1981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Datasets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81900" y="1438125"/>
            <a:ext cx="4068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ll datasets are obtained from NYC open data sources.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All data were available in CSV and JSON formats.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592300" y="874570"/>
            <a:ext cx="15915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The Sources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6025" y="426572"/>
            <a:ext cx="1591500" cy="270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350" y="319722"/>
            <a:ext cx="1660924" cy="41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510875" y="3164950"/>
            <a:ext cx="4539000" cy="270900"/>
          </a:xfrm>
          <a:prstGeom prst="rect">
            <a:avLst/>
          </a:prstGeom>
          <a:solidFill>
            <a:srgbClr val="487EA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NYC Covid-19 Dataset Link: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510875" y="3522550"/>
            <a:ext cx="4539000" cy="24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https://www1.nyc.gov/site/doh/covid/covid-19-data-boroughs.page</a:t>
            </a:r>
            <a:endParaRPr sz="1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10875" y="4129925"/>
            <a:ext cx="4539000" cy="285600"/>
          </a:xfrm>
          <a:prstGeom prst="rect">
            <a:avLst/>
          </a:prstGeom>
          <a:solidFill>
            <a:srgbClr val="63A9CF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NYC Crimes</a:t>
            </a: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Dataset Link: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510875" y="4487525"/>
            <a:ext cx="4539000" cy="249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u="sng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https://data.cityofnewyork.us/Social-Services/NYPD/fjn5-bxwg</a:t>
            </a:r>
            <a:endParaRPr sz="10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</a:t>
            </a: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5160832" y="3522550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was it difficult?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5160975" y="3880925"/>
            <a:ext cx="3402900" cy="11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It was challenging  to find  appropriate datasets that included all elements </a:t>
            </a: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required such as Latitude and Longitude.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/>
        </p:nvSpPr>
        <p:spPr>
          <a:xfrm>
            <a:off x="505700" y="376066"/>
            <a:ext cx="1981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Jupyter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81900" y="2052925"/>
            <a:ext cx="40680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Read CSV files.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Removed unnecessary data.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Merged rows, tables and columns.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Grouped and aggregated.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Preliminary plotting.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434950" y="874575"/>
            <a:ext cx="21387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Preliminary Analysis 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10875" y="358485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510875" y="4153600"/>
            <a:ext cx="4511400" cy="885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Ensure our datasets are informative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Preliminary clean up to plan ETL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Initial plotting for early study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510875" y="1522113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5160825" y="-60625"/>
            <a:ext cx="3669300" cy="3011223"/>
            <a:chOff x="5160825" y="-60625"/>
            <a:chExt cx="3669300" cy="3011223"/>
          </a:xfrm>
        </p:grpSpPr>
        <p:sp>
          <p:nvSpPr>
            <p:cNvPr id="164" name="Google Shape;164;p19"/>
            <p:cNvSpPr/>
            <p:nvPr/>
          </p:nvSpPr>
          <p:spPr>
            <a:xfrm>
              <a:off x="5160825" y="-60625"/>
              <a:ext cx="3669300" cy="3011100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2860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19"/>
            <p:cNvPicPr preferRelativeResize="0"/>
            <p:nvPr/>
          </p:nvPicPr>
          <p:blipFill rotWithShape="1">
            <a:blip r:embed="rId3">
              <a:alphaModFix/>
            </a:blip>
            <a:srcRect b="7491" l="18111" r="13155" t="10996"/>
            <a:stretch/>
          </p:blipFill>
          <p:spPr>
            <a:xfrm>
              <a:off x="5206700" y="303075"/>
              <a:ext cx="3572226" cy="26475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9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1" name="Google Shape;171;p19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2" name="Google Shape;172;p19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4113" l="0" r="0" t="0"/>
          <a:stretch/>
        </p:blipFill>
        <p:spPr>
          <a:xfrm>
            <a:off x="5782125" y="0"/>
            <a:ext cx="2160298" cy="50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5768270" y="-60500"/>
            <a:ext cx="2160300" cy="5100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/>
        </p:nvSpPr>
        <p:spPr>
          <a:xfrm>
            <a:off x="505700" y="376066"/>
            <a:ext cx="1981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Design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1" name="Google Shape;181;p20"/>
          <p:cNvSpPr txBox="1"/>
          <p:nvPr/>
        </p:nvSpPr>
        <p:spPr>
          <a:xfrm>
            <a:off x="581900" y="2216201"/>
            <a:ext cx="4068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Based on our datasets and plots, the expected front-end was sketched in Adobe Photoshop.</a:t>
            </a:r>
            <a:endParaRPr sz="15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0"/>
          <p:cNvSpPr txBox="1"/>
          <p:nvPr/>
        </p:nvSpPr>
        <p:spPr>
          <a:xfrm>
            <a:off x="592300" y="874575"/>
            <a:ext cx="23154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Front-end planning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510875" y="3451431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510875" y="4190526"/>
            <a:ext cx="4511400" cy="715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Simplifying</a:t>
            </a: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 the output requirements,  providing a layout for the wireframe of the HTML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 have clear roadmap for expected results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10875" y="1262340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 txBox="1"/>
          <p:nvPr/>
        </p:nvSpPr>
        <p:spPr>
          <a:xfrm>
            <a:off x="505700" y="376066"/>
            <a:ext cx="1981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Jupyter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81900" y="2457825"/>
            <a:ext cx="4343100" cy="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Jupyter app was created  to extract, transform and load data into PostgreSQL.</a:t>
            </a:r>
            <a:endParaRPr sz="1600"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592300" y="874575"/>
            <a:ext cx="5370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ETL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510875" y="358485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1"/>
          <p:cNvSpPr txBox="1"/>
          <p:nvPr/>
        </p:nvSpPr>
        <p:spPr>
          <a:xfrm>
            <a:off x="510875" y="4153600"/>
            <a:ext cx="4511400" cy="885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Data was required to be fed into SQL to further serve the front end application.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510875" y="1522113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3">
            <a:alphaModFix/>
          </a:blip>
          <a:srcRect b="34434" l="23498" r="38380" t="12817"/>
          <a:stretch/>
        </p:blipFill>
        <p:spPr>
          <a:xfrm>
            <a:off x="5428950" y="92600"/>
            <a:ext cx="2866651" cy="247915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21"/>
          <p:cNvSpPr/>
          <p:nvPr/>
        </p:nvSpPr>
        <p:spPr>
          <a:xfrm>
            <a:off x="5160825" y="-60625"/>
            <a:ext cx="3402900" cy="3495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1"/>
          <p:cNvPicPr preferRelativeResize="0"/>
          <p:nvPr/>
        </p:nvPicPr>
        <p:blipFill rotWithShape="1">
          <a:blip r:embed="rId4">
            <a:alphaModFix/>
          </a:blip>
          <a:srcRect b="0" l="705" r="50661" t="0"/>
          <a:stretch/>
        </p:blipFill>
        <p:spPr>
          <a:xfrm>
            <a:off x="5232138" y="2333400"/>
            <a:ext cx="3260274" cy="10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1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</a:t>
            </a: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5160832" y="3522550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was it difficult?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5160975" y="3880925"/>
            <a:ext cx="3402900" cy="112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DataFrames were changed multiple times to obtain correct data structure and aggregated values.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ato"/>
              <a:buChar char="-"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Indexing for loading to SQL.  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5160825" y="-60625"/>
            <a:ext cx="3402900" cy="4654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505700" y="367648"/>
            <a:ext cx="2752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PostgreSQL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3" name="Google Shape;223;p22"/>
          <p:cNvSpPr txBox="1"/>
          <p:nvPr/>
        </p:nvSpPr>
        <p:spPr>
          <a:xfrm>
            <a:off x="581900" y="2333550"/>
            <a:ext cx="40680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Database was created.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Data was loaded into SQL.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Ran scripts to assign primary keys.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592300" y="874575"/>
            <a:ext cx="22755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ETL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510875" y="358485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10875" y="4153600"/>
            <a:ext cx="4511400" cy="480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To provide data to the Flask App.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510875" y="1522113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b="20299" l="0" r="46831" t="0"/>
          <a:stretch/>
        </p:blipFill>
        <p:spPr>
          <a:xfrm>
            <a:off x="5211825" y="1522125"/>
            <a:ext cx="3278604" cy="3071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2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5" name="Google Shape;235;p22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6" name="Google Shape;236;p22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237" name="Google Shape;2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125" y="84038"/>
            <a:ext cx="1691700" cy="12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/>
          <p:nvPr/>
        </p:nvSpPr>
        <p:spPr>
          <a:xfrm>
            <a:off x="5160825" y="-60625"/>
            <a:ext cx="3402900" cy="34548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 txBox="1"/>
          <p:nvPr/>
        </p:nvSpPr>
        <p:spPr>
          <a:xfrm>
            <a:off x="505700" y="376066"/>
            <a:ext cx="2752200" cy="5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Flask </a:t>
            </a:r>
            <a:endParaRPr sz="28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23"/>
          <p:cNvSpPr txBox="1"/>
          <p:nvPr/>
        </p:nvSpPr>
        <p:spPr>
          <a:xfrm>
            <a:off x="581900" y="2093974"/>
            <a:ext cx="40680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Googling and searching stack overflow to connect to Postgres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Created API routes 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Lato"/>
              <a:buChar char="●"/>
            </a:pPr>
            <a:r>
              <a:rPr lang="en-GB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rPr>
              <a:t>Provided JSON  output data</a:t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7F7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3"/>
          <p:cNvSpPr txBox="1"/>
          <p:nvPr/>
        </p:nvSpPr>
        <p:spPr>
          <a:xfrm>
            <a:off x="592300" y="874575"/>
            <a:ext cx="2213400" cy="28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F7F7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Flask App</a:t>
            </a:r>
            <a:endParaRPr>
              <a:solidFill>
                <a:srgbClr val="7F7F7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6" name="Google Shape;246;p23"/>
          <p:cNvSpPr txBox="1"/>
          <p:nvPr/>
        </p:nvSpPr>
        <p:spPr>
          <a:xfrm>
            <a:off x="510875" y="3584850"/>
            <a:ext cx="4511400" cy="480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Why? </a:t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3"/>
          <p:cNvSpPr txBox="1"/>
          <p:nvPr/>
        </p:nvSpPr>
        <p:spPr>
          <a:xfrm>
            <a:off x="510875" y="4153600"/>
            <a:ext cx="4511400" cy="885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Provide a bridge between SQL data and the front-end. Flask was the data server.</a:t>
            </a:r>
            <a:endParaRPr sz="1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510875" y="1325406"/>
            <a:ext cx="4511400" cy="4806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was done?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450" y="142101"/>
            <a:ext cx="2820074" cy="11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825" y="1522126"/>
            <a:ext cx="3402901" cy="1872249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3"/>
          <p:cNvSpPr txBox="1"/>
          <p:nvPr/>
        </p:nvSpPr>
        <p:spPr>
          <a:xfrm>
            <a:off x="2944957" y="584125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Level of Difficulty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2952750" y="881925"/>
            <a:ext cx="250200" cy="270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3247975" y="881925"/>
            <a:ext cx="250200" cy="2709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3543200" y="881925"/>
            <a:ext cx="250200" cy="2709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5" name="Google Shape;255;p23"/>
          <p:cNvSpPr txBox="1"/>
          <p:nvPr/>
        </p:nvSpPr>
        <p:spPr>
          <a:xfrm>
            <a:off x="3838425" y="881925"/>
            <a:ext cx="250200" cy="270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4119588" y="881925"/>
            <a:ext cx="250200" cy="2709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4414825" y="881925"/>
            <a:ext cx="250200" cy="270900"/>
          </a:xfrm>
          <a:prstGeom prst="rect">
            <a:avLst/>
          </a:prstGeom>
          <a:solidFill>
            <a:srgbClr val="66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4710038" y="881925"/>
            <a:ext cx="250200" cy="270900"/>
          </a:xfrm>
          <a:prstGeom prst="rect">
            <a:avLst/>
          </a:prstGeom>
          <a:solidFill>
            <a:srgbClr val="2E0000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5160832" y="3522550"/>
            <a:ext cx="2015400" cy="270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3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Why was it difficult?</a:t>
            </a:r>
            <a:endParaRPr sz="13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160975" y="4065450"/>
            <a:ext cx="3402900" cy="93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Multiple API routes were created due to the large size of data and filtering requirements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Hero Color">
      <a:dk1>
        <a:srgbClr val="000000"/>
      </a:dk1>
      <a:lt1>
        <a:srgbClr val="FFFFFF"/>
      </a:lt1>
      <a:dk2>
        <a:srgbClr val="394656"/>
      </a:dk2>
      <a:lt2>
        <a:srgbClr val="B4B3B2"/>
      </a:lt2>
      <a:accent1>
        <a:srgbClr val="D7574C"/>
      </a:accent1>
      <a:accent2>
        <a:srgbClr val="636F7D"/>
      </a:accent2>
      <a:accent3>
        <a:srgbClr val="A29F9E"/>
      </a:accent3>
      <a:accent4>
        <a:srgbClr val="888584"/>
      </a:accent4>
      <a:accent5>
        <a:srgbClr val="726F6E"/>
      </a:accent5>
      <a:accent6>
        <a:srgbClr val="5D5C5B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